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619" r:id="rId4"/>
    <p:sldId id="638" r:id="rId5"/>
    <p:sldId id="639" r:id="rId6"/>
    <p:sldId id="566" r:id="rId7"/>
    <p:sldId id="391" r:id="rId8"/>
    <p:sldId id="640" r:id="rId9"/>
    <p:sldId id="641" r:id="rId10"/>
    <p:sldId id="642" r:id="rId11"/>
    <p:sldId id="628" r:id="rId12"/>
    <p:sldId id="644" r:id="rId13"/>
    <p:sldId id="643" r:id="rId14"/>
    <p:sldId id="645" r:id="rId15"/>
    <p:sldId id="646" r:id="rId16"/>
    <p:sldId id="647" r:id="rId17"/>
    <p:sldId id="648"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Staying Focused in a Sea of Distractions</a:t>
            </a:r>
          </a:p>
          <a:p>
            <a:pPr algn="ctr"/>
            <a:r>
              <a:rPr lang="en-US" sz="4000" b="1" dirty="0">
                <a:latin typeface="Candara" panose="020E0502030303020204" pitchFamily="34" charset="0"/>
              </a:rPr>
              <a:t>Mark 9:38-50 (Part 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Titus 1:7-9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386090"/>
          </a:xfrm>
          <a:prstGeom prst="rect">
            <a:avLst/>
          </a:prstGeom>
          <a:noFill/>
        </p:spPr>
        <p:txBody>
          <a:bodyPr wrap="square" rtlCol="0">
            <a:spAutoFit/>
          </a:bodyPr>
          <a:lstStyle/>
          <a:p>
            <a:pPr algn="just"/>
            <a:r>
              <a:rPr lang="en-US" sz="3600" dirty="0"/>
              <a:t>7 For the overseer [elder] must be above reproach as God's steward, not self-willed, not quick-tempered, not addicted to wine, not pugnacious, not fond of sordid gain, 8 but hospitable, loving what is good, sensible, just, devout, self-controlled, 9 </a:t>
            </a:r>
            <a:r>
              <a:rPr lang="en-US" sz="4000" b="1" dirty="0"/>
              <a:t>holding fast the faithful word which is in accordance with the teaching, so that he will be able both to exhort in sound doctrine and to refute those who contradict. </a:t>
            </a:r>
          </a:p>
        </p:txBody>
      </p:sp>
    </p:spTree>
    <p:extLst>
      <p:ext uri="{BB962C8B-B14F-4D97-AF65-F5344CB8AC3E}">
        <p14:creationId xmlns:p14="http://schemas.microsoft.com/office/powerpoint/2010/main" val="18616540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Beware of carelessness with the saints </a:t>
            </a:r>
            <a:r>
              <a:rPr lang="en-US" sz="3800" b="1" cap="none" baseline="30000" dirty="0">
                <a:solidFill>
                  <a:srgbClr val="00B0F0"/>
                </a:solidFill>
                <a:latin typeface="+mn-lt"/>
              </a:rPr>
              <a:t>(9:42)</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1200329"/>
          </a:xfrm>
          <a:prstGeom prst="rect">
            <a:avLst/>
          </a:prstGeom>
          <a:noFill/>
        </p:spPr>
        <p:txBody>
          <a:bodyPr wrap="square" rtlCol="0">
            <a:spAutoFit/>
          </a:bodyPr>
          <a:lstStyle/>
          <a:p>
            <a:pPr algn="just"/>
            <a:r>
              <a:rPr lang="en-US" sz="2400" dirty="0"/>
              <a:t>“</a:t>
            </a:r>
            <a:r>
              <a:rPr lang="en-US" sz="2400" i="1" dirty="0"/>
              <a:t>Whoever causes one of these little ones who believe to stumble, it would be better for him if, with a heavy millstone hung around his neck, he had been cast into the sea</a:t>
            </a:r>
            <a:r>
              <a:rPr lang="en-US" sz="2400" dirty="0"/>
              <a:t>.”</a:t>
            </a:r>
            <a:endParaRPr lang="en-US" sz="2400" b="1" dirty="0"/>
          </a:p>
        </p:txBody>
      </p:sp>
    </p:spTree>
    <p:extLst>
      <p:ext uri="{BB962C8B-B14F-4D97-AF65-F5344CB8AC3E}">
        <p14:creationId xmlns:p14="http://schemas.microsoft.com/office/powerpoint/2010/main" val="10008758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Colossians 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554545"/>
          </a:xfrm>
          <a:prstGeom prst="rect">
            <a:avLst/>
          </a:prstGeom>
          <a:noFill/>
        </p:spPr>
        <p:txBody>
          <a:bodyPr wrap="square" rtlCol="0">
            <a:spAutoFit/>
          </a:bodyPr>
          <a:lstStyle/>
          <a:p>
            <a:pPr algn="just"/>
            <a:r>
              <a:rPr lang="en-US" sz="4000" i="1" dirty="0"/>
              <a:t>“Let your speech </a:t>
            </a:r>
            <a:r>
              <a:rPr lang="en-US" sz="4000" b="1" i="1" dirty="0"/>
              <a:t>always be with grace</a:t>
            </a:r>
            <a:r>
              <a:rPr lang="en-US" sz="4000" i="1" dirty="0"/>
              <a:t>, as though seasoned with salt, so that you will know how you should respond to each person.”</a:t>
            </a:r>
            <a:r>
              <a:rPr lang="en-US" sz="4000" dirty="0"/>
              <a:t> </a:t>
            </a:r>
            <a:endParaRPr lang="en-US" sz="4000" b="1" dirty="0"/>
          </a:p>
        </p:txBody>
      </p:sp>
    </p:spTree>
    <p:extLst>
      <p:ext uri="{BB962C8B-B14F-4D97-AF65-F5344CB8AC3E}">
        <p14:creationId xmlns:p14="http://schemas.microsoft.com/office/powerpoint/2010/main" val="348942448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Genesis 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323439"/>
          </a:xfrm>
          <a:prstGeom prst="rect">
            <a:avLst/>
          </a:prstGeom>
          <a:noFill/>
        </p:spPr>
        <p:txBody>
          <a:bodyPr wrap="square" rtlCol="0">
            <a:spAutoFit/>
          </a:bodyPr>
          <a:lstStyle/>
          <a:p>
            <a:pPr algn="ctr"/>
            <a:r>
              <a:rPr lang="en-US" sz="4000" i="1" dirty="0"/>
              <a:t>“And I will bless those who bless you, </a:t>
            </a:r>
          </a:p>
          <a:p>
            <a:pPr algn="ctr"/>
            <a:r>
              <a:rPr lang="en-US" sz="4000" i="1" dirty="0"/>
              <a:t>And the one who curses you I will curse” </a:t>
            </a:r>
            <a:endParaRPr lang="en-US" sz="4000" b="1" dirty="0"/>
          </a:p>
        </p:txBody>
      </p:sp>
    </p:spTree>
    <p:extLst>
      <p:ext uri="{BB962C8B-B14F-4D97-AF65-F5344CB8AC3E}">
        <p14:creationId xmlns:p14="http://schemas.microsoft.com/office/powerpoint/2010/main" val="12250073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Beware of carelessness with the saints </a:t>
            </a:r>
            <a:r>
              <a:rPr lang="en-US" sz="3800" b="1" cap="none" baseline="30000" dirty="0">
                <a:solidFill>
                  <a:srgbClr val="00B0F0"/>
                </a:solidFill>
                <a:latin typeface="+mn-lt"/>
              </a:rPr>
              <a:t>(9:42)</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1200329"/>
          </a:xfrm>
          <a:prstGeom prst="rect">
            <a:avLst/>
          </a:prstGeom>
          <a:noFill/>
        </p:spPr>
        <p:txBody>
          <a:bodyPr wrap="square" rtlCol="0">
            <a:spAutoFit/>
          </a:bodyPr>
          <a:lstStyle/>
          <a:p>
            <a:pPr algn="just"/>
            <a:r>
              <a:rPr lang="en-US" sz="2400" dirty="0"/>
              <a:t>“</a:t>
            </a:r>
            <a:r>
              <a:rPr lang="en-US" sz="2400" i="1" dirty="0"/>
              <a:t>Whoever causes one of these little ones who believe to stumble, it would be better for him if, with a heavy millstone hung around his neck, he had been cast into the sea</a:t>
            </a:r>
            <a:r>
              <a:rPr lang="en-US" sz="2400" dirty="0"/>
              <a:t>.”</a:t>
            </a:r>
            <a:endParaRPr lang="en-US" sz="2400" b="1" dirty="0"/>
          </a:p>
        </p:txBody>
      </p:sp>
    </p:spTree>
    <p:extLst>
      <p:ext uri="{BB962C8B-B14F-4D97-AF65-F5344CB8AC3E}">
        <p14:creationId xmlns:p14="http://schemas.microsoft.com/office/powerpoint/2010/main" val="14508202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4:8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062103"/>
          </a:xfrm>
          <a:prstGeom prst="rect">
            <a:avLst/>
          </a:prstGeom>
          <a:noFill/>
        </p:spPr>
        <p:txBody>
          <a:bodyPr wrap="square" rtlCol="0">
            <a:spAutoFit/>
          </a:bodyPr>
          <a:lstStyle/>
          <a:p>
            <a:pPr algn="just"/>
            <a:r>
              <a:rPr lang="en-US" sz="4000" i="1" dirty="0"/>
              <a:t>Above all, </a:t>
            </a:r>
            <a:r>
              <a:rPr lang="en-US" sz="4400" b="1" i="1" dirty="0"/>
              <a:t>keep fervent in your love for one another</a:t>
            </a:r>
            <a:r>
              <a:rPr lang="en-US" sz="4000" i="1" dirty="0"/>
              <a:t>, because love covers a multitude of sins. </a:t>
            </a:r>
          </a:p>
        </p:txBody>
      </p:sp>
    </p:spTree>
    <p:extLst>
      <p:ext uri="{BB962C8B-B14F-4D97-AF65-F5344CB8AC3E}">
        <p14:creationId xmlns:p14="http://schemas.microsoft.com/office/powerpoint/2010/main" val="4666041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i="1" dirty="0"/>
              <a:t>To stay focused on Christ we must identify distractions and resolve to obey God’s Word.</a:t>
            </a:r>
            <a:endParaRPr lang="en-US" sz="4000" dirty="0"/>
          </a:p>
        </p:txBody>
      </p:sp>
    </p:spTree>
    <p:extLst>
      <p:ext uri="{BB962C8B-B14F-4D97-AF65-F5344CB8AC3E}">
        <p14:creationId xmlns:p14="http://schemas.microsoft.com/office/powerpoint/2010/main" val="399774174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Staying Focused in a Sea of Distractions</a:t>
            </a:r>
          </a:p>
          <a:p>
            <a:pPr algn="ctr"/>
            <a:r>
              <a:rPr lang="en-US" sz="4000" b="1" dirty="0">
                <a:latin typeface="Candara" panose="020E0502030303020204" pitchFamily="34" charset="0"/>
              </a:rPr>
              <a:t>Mark 9:38-50 (Part 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34854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9:38-42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algn="just"/>
            <a:r>
              <a:rPr lang="en-US" sz="3200" i="1" dirty="0"/>
              <a:t>38 John said to Him, "Teacher, we saw someone casting out demons in Your name, and we tried to prevent him because he was not following us." 39 But Jesus said, "Do not hinder him, for there is no one who will perform a miracle in My name, and be able soon afterward to speak evil of Me. 40 "For he who is not against us is for us. 41 "For whoever gives you a cup of water to drink because of your name as followers of Christ, truly I say to you, he will not lose his reward. 42 "Whoever causes one of these little ones who believe to stumble, it would be better for him if, with a heavy millstone hung around his neck, he had been cast into the sea.</a:t>
            </a:r>
            <a:endParaRPr lang="en-US" sz="3200" b="1"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9:43-46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031873"/>
          </a:xfrm>
          <a:prstGeom prst="rect">
            <a:avLst/>
          </a:prstGeom>
          <a:noFill/>
        </p:spPr>
        <p:txBody>
          <a:bodyPr wrap="square" rtlCol="0">
            <a:spAutoFit/>
          </a:bodyPr>
          <a:lstStyle/>
          <a:p>
            <a:pPr algn="just"/>
            <a:r>
              <a:rPr lang="en-US" sz="3200" i="1" dirty="0"/>
              <a:t>43 "If your hand causes you to stumble, cut it off; it is better for you to enter life crippled, than, having your two hands, to go into hell, into the unquenchable fire, 44 [where THEIR WORM DOES NOT DIE, AND THE FIRE IS NOT QUENCHED.] 45 "If your foot causes you to stumble, cut it off; it is better for you to enter life lame, than, having your two feet, to be cast into hell, 46 [where THEIR WORM DOES NOT DIE, AND THE FIRE IS NOT QUENCHED.]</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9:47-50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031873"/>
          </a:xfrm>
          <a:prstGeom prst="rect">
            <a:avLst/>
          </a:prstGeom>
          <a:noFill/>
        </p:spPr>
        <p:txBody>
          <a:bodyPr wrap="square" rtlCol="0">
            <a:spAutoFit/>
          </a:bodyPr>
          <a:lstStyle/>
          <a:p>
            <a:pPr algn="just"/>
            <a:r>
              <a:rPr lang="en-US" sz="3200" i="1" dirty="0"/>
              <a:t>47 "If your eye causes you to stumble, throw it out; it is better for you to enter the kingdom of God with one eye, than, having two eyes, to be cast into hell, 48 where THEIR WORM DOES NOT DIE, AND THE FIRE IS NOT QUENCHED. 49 "For everyone will be salted with fire. 50 "Salt is good; but if the salt becomes </a:t>
            </a:r>
            <a:r>
              <a:rPr lang="en-US" sz="3200" i="1" dirty="0" err="1"/>
              <a:t>unsalty</a:t>
            </a:r>
            <a:r>
              <a:rPr lang="en-US" sz="3200" i="1" dirty="0"/>
              <a:t>, with what will you make it salty again? Have salt in yourselves, and be at peace with one another."</a:t>
            </a:r>
            <a:endParaRPr lang="en-US" sz="3200" dirty="0"/>
          </a:p>
        </p:txBody>
      </p:sp>
    </p:spTree>
    <p:extLst>
      <p:ext uri="{BB962C8B-B14F-4D97-AF65-F5344CB8AC3E}">
        <p14:creationId xmlns:p14="http://schemas.microsoft.com/office/powerpoint/2010/main" val="5978273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8:29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339102"/>
          </a:xfrm>
          <a:prstGeom prst="rect">
            <a:avLst/>
          </a:prstGeom>
          <a:noFill/>
        </p:spPr>
        <p:txBody>
          <a:bodyPr wrap="square" rtlCol="0">
            <a:spAutoFit/>
          </a:bodyPr>
          <a:lstStyle/>
          <a:p>
            <a:pPr algn="just"/>
            <a:r>
              <a:rPr lang="en-US" sz="3600" i="1" dirty="0"/>
              <a:t>For those whom He foreknew, He also predestined </a:t>
            </a:r>
            <a:r>
              <a:rPr lang="en-US" sz="3800" b="1" i="1" dirty="0"/>
              <a:t>to become conformed to the image of His Son</a:t>
            </a:r>
            <a:r>
              <a:rPr lang="en-US" sz="3600" i="1" dirty="0"/>
              <a:t>, so that He would be the firstborn among many brethren; </a:t>
            </a:r>
            <a:endParaRPr lang="en-US" sz="3600" dirty="0"/>
          </a:p>
        </p:txBody>
      </p:sp>
    </p:spTree>
    <p:extLst>
      <p:ext uri="{BB962C8B-B14F-4D97-AF65-F5344CB8AC3E}">
        <p14:creationId xmlns:p14="http://schemas.microsoft.com/office/powerpoint/2010/main" val="39531584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i="1" dirty="0"/>
              <a:t>To stay focused on Christ we must identify distractions and resolve to obey God’s Word.</a:t>
            </a:r>
            <a:endParaRPr lang="en-US" sz="40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3800" b="1" cap="none" dirty="0">
                <a:solidFill>
                  <a:srgbClr val="00B0F0"/>
                </a:solidFill>
                <a:latin typeface="+mn-lt"/>
              </a:rPr>
              <a:t>Beware of competition with the saints </a:t>
            </a:r>
            <a:r>
              <a:rPr lang="en-US" sz="3800" b="1" cap="none" baseline="30000" dirty="0">
                <a:solidFill>
                  <a:srgbClr val="00B0F0"/>
                </a:solidFill>
                <a:latin typeface="+mn-lt"/>
              </a:rPr>
              <a:t>(9:38-41)</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2677656"/>
          </a:xfrm>
          <a:prstGeom prst="rect">
            <a:avLst/>
          </a:prstGeom>
          <a:noFill/>
        </p:spPr>
        <p:txBody>
          <a:bodyPr wrap="square" rtlCol="0">
            <a:spAutoFit/>
          </a:bodyPr>
          <a:lstStyle/>
          <a:p>
            <a:pPr algn="just"/>
            <a:r>
              <a:rPr lang="en-US" sz="2400" i="1" dirty="0"/>
              <a:t>38 John said to Him, "Teacher, we saw someone casting out demons in Your name, and we tried to prevent him because he was not following us." 39 But Jesus said, "Do not hinder him, for there is no one who will perform a miracle in My name, and be able soon afterward to speak evil of Me. 40 "For he who is not against us is for us. 41 "For whoever gives you a cup of water to drink because of your name as followers of Christ, truly I say to you, he will not lose his reward.</a:t>
            </a:r>
            <a:endParaRPr lang="en-US" sz="24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1:18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938992"/>
          </a:xfrm>
          <a:prstGeom prst="rect">
            <a:avLst/>
          </a:prstGeom>
          <a:noFill/>
        </p:spPr>
        <p:txBody>
          <a:bodyPr wrap="square" rtlCol="0">
            <a:spAutoFit/>
          </a:bodyPr>
          <a:lstStyle/>
          <a:p>
            <a:pPr algn="just"/>
            <a:r>
              <a:rPr lang="en-US" sz="4000" dirty="0"/>
              <a:t>“</a:t>
            </a:r>
            <a:r>
              <a:rPr lang="en-US" sz="4000" i="1" dirty="0"/>
              <a:t>What then? Only that in every way, whether in pretense or in truth, Christ is proclaimed; and in this I rejoice. Yes, and I will rejoice</a:t>
            </a:r>
            <a:r>
              <a:rPr lang="en-US" sz="4000" dirty="0"/>
              <a:t>.”</a:t>
            </a:r>
          </a:p>
        </p:txBody>
      </p:sp>
    </p:spTree>
    <p:extLst>
      <p:ext uri="{BB962C8B-B14F-4D97-AF65-F5344CB8AC3E}">
        <p14:creationId xmlns:p14="http://schemas.microsoft.com/office/powerpoint/2010/main" val="17584301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3800" b="1" cap="none" dirty="0">
                <a:solidFill>
                  <a:srgbClr val="00B0F0"/>
                </a:solidFill>
                <a:latin typeface="+mn-lt"/>
              </a:rPr>
              <a:t>Beware of competition with the saints </a:t>
            </a:r>
            <a:r>
              <a:rPr lang="en-US" sz="3800" b="1" cap="none" baseline="30000" dirty="0">
                <a:solidFill>
                  <a:srgbClr val="00B0F0"/>
                </a:solidFill>
                <a:latin typeface="+mn-lt"/>
              </a:rPr>
              <a:t>(9:38-41)</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2677656"/>
          </a:xfrm>
          <a:prstGeom prst="rect">
            <a:avLst/>
          </a:prstGeom>
          <a:noFill/>
        </p:spPr>
        <p:txBody>
          <a:bodyPr wrap="square" rtlCol="0">
            <a:spAutoFit/>
          </a:bodyPr>
          <a:lstStyle/>
          <a:p>
            <a:pPr algn="just"/>
            <a:r>
              <a:rPr lang="en-US" sz="2400" i="1" dirty="0"/>
              <a:t>38 John said to Him, "Teacher, we saw someone casting out demons in Your name, and we tried to prevent him because he was not following us." 39 But Jesus said, "Do not hinder him, for there is no one who will perform a miracle in My name, and be able soon afterward to speak evil of Me. 40 "For he who is not against us is for us. 41 "For whoever gives you a cup of water to drink because of your name as followers of Christ, truly I say to you, he will not lose his reward.</a:t>
            </a:r>
            <a:endParaRPr lang="en-US" sz="2400" dirty="0"/>
          </a:p>
        </p:txBody>
      </p:sp>
    </p:spTree>
    <p:extLst>
      <p:ext uri="{BB962C8B-B14F-4D97-AF65-F5344CB8AC3E}">
        <p14:creationId xmlns:p14="http://schemas.microsoft.com/office/powerpoint/2010/main" val="31346238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468</TotalTime>
  <Words>1033</Words>
  <Application>Microsoft Office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37</cp:revision>
  <dcterms:created xsi:type="dcterms:W3CDTF">2019-06-22T19:37:39Z</dcterms:created>
  <dcterms:modified xsi:type="dcterms:W3CDTF">2019-09-29T10:46:50Z</dcterms:modified>
</cp:coreProperties>
</file>